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56" r:id="rId3"/>
    <p:sldId id="279" r:id="rId4"/>
    <p:sldId id="280" r:id="rId5"/>
    <p:sldId id="257" r:id="rId6"/>
    <p:sldId id="267" r:id="rId7"/>
    <p:sldId id="258" r:id="rId8"/>
    <p:sldId id="269" r:id="rId9"/>
    <p:sldId id="281" r:id="rId10"/>
    <p:sldId id="259" r:id="rId11"/>
    <p:sldId id="270" r:id="rId12"/>
    <p:sldId id="260" r:id="rId13"/>
    <p:sldId id="274" r:id="rId14"/>
    <p:sldId id="272" r:id="rId15"/>
    <p:sldId id="273" r:id="rId16"/>
    <p:sldId id="275" r:id="rId17"/>
    <p:sldId id="278" r:id="rId18"/>
    <p:sldId id="261" r:id="rId19"/>
    <p:sldId id="264" r:id="rId20"/>
    <p:sldId id="265" r:id="rId21"/>
  </p:sldIdLst>
  <p:sldSz cx="9144000" cy="6858000" type="screen4x3"/>
  <p:notesSz cx="7077075" cy="9004300"/>
  <p:embeddedFontLs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맑은 고딕" pitchFamily="34" charset="-127"/>
      <p:regular r:id="rId28"/>
      <p:bold r:id="rId29"/>
    </p:embeddedFont>
    <p:embeddedFont>
      <p:font typeface="Segoe UI" pitchFamily="34" charset="0"/>
      <p:regular r:id="rId30"/>
      <p:bold r:id="rId31"/>
      <p:italic r:id="rId32"/>
      <p:boldItalic r:id="rId33"/>
    </p:embeddedFont>
    <p:embeddedFont>
      <p:font typeface="Perpetua" pitchFamily="18" charset="0"/>
      <p:regular r:id="rId34"/>
      <p:bold r:id="rId35"/>
      <p:italic r:id="rId36"/>
      <p:boldItalic r:id="rId37"/>
    </p:embeddedFont>
    <p:embeddedFont>
      <p:font typeface="Georgia" pitchFamily="18" charset="0"/>
      <p:regular r:id="rId38"/>
      <p:bold r:id="rId39"/>
      <p:italic r:id="rId40"/>
      <p:boldItalic r:id="rId41"/>
    </p:embeddedFont>
    <p:embeddedFont>
      <p:font typeface="Arial Black" pitchFamily="34" charset="0"/>
      <p:bold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50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-2478" y="-90"/>
      </p:cViewPr>
      <p:guideLst>
        <p:guide orient="horz" pos="2836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52522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552522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0330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7/13/2015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87463" y="674688"/>
            <a:ext cx="4502150" cy="3376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77043"/>
            <a:ext cx="5661660" cy="4051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52522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52522"/>
            <a:ext cx="3066733" cy="4502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3412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68E-F09D-4E86-88C7-D0A6CAC46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3EFDF-FD8A-47E0-A237-D0EFC6801F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  <p:sldLayoutId id="2147483665" r:id="rId16"/>
    <p:sldLayoutId id="2147483666" r:id="rId1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785" y="957580"/>
            <a:ext cx="7773035" cy="1480820"/>
          </a:xfrm>
        </p:spPr>
        <p:txBody>
          <a:bodyPr wrap="square" lIns="91440" tIns="45720" rIns="91440" bIns="45720" anchor="b"/>
          <a:lstStyle/>
          <a:p>
            <a:pPr marL="0" indent="0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dirty="0" smtClean="0">
                <a:solidFill>
                  <a:srgbClr val="FFFFFF"/>
                </a:solidFill>
                <a:latin typeface="Calibri" charset="0"/>
              </a:rPr>
              <a:t>Learning Disabililties</a:t>
            </a:r>
            <a:endParaRPr lang="ko-KR" altLang="en-US" sz="5400" b="1" dirty="0" smtClean="0">
              <a:latin typeface="Calibri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362200"/>
            <a:ext cx="7754620" cy="1828800"/>
          </a:xfrm>
        </p:spPr>
        <p:txBody>
          <a:bodyPr>
            <a:normAutofit/>
          </a:bodyPr>
          <a:lstStyle/>
          <a:p>
            <a:r>
              <a:rPr lang="en-US" altLang="ko-KR" sz="3600" b="1" smtClean="0">
                <a:solidFill>
                  <a:srgbClr val="FFFFFF"/>
                </a:solidFill>
                <a:latin typeface="Calibri" charset="0"/>
                <a:ea typeface="+mj-ea"/>
              </a:rPr>
              <a:t>Introduction</a:t>
            </a:r>
            <a:endParaRPr lang="en-US" altLang="ko-KR" sz="3600" b="1" dirty="0" smtClean="0">
              <a:solidFill>
                <a:srgbClr val="FFFFFF"/>
              </a:solidFill>
              <a:latin typeface="Calibri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b="1" dirty="0" smtClean="0">
                <a:latin typeface="Georgia" pitchFamily="18" charset="0"/>
              </a:rPr>
              <a:t>Developmental Reading Disorder      (Dyslexia)</a:t>
            </a:r>
          </a:p>
          <a:p>
            <a:pPr algn="ctr">
              <a:lnSpc>
                <a:spcPct val="90000"/>
              </a:lnSpc>
              <a:buNone/>
            </a:pPr>
            <a:endParaRPr lang="en-US" b="1" dirty="0" smtClean="0">
              <a:latin typeface="Georgia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en-US" b="1" dirty="0" smtClean="0">
                <a:latin typeface="Georgia" pitchFamily="18" charset="0"/>
              </a:rPr>
              <a:t>Developmental Writing Disorder       (</a:t>
            </a:r>
            <a:r>
              <a:rPr lang="en-US" b="1" dirty="0" err="1" smtClean="0">
                <a:latin typeface="Georgia" pitchFamily="18" charset="0"/>
              </a:rPr>
              <a:t>Dysgraphia</a:t>
            </a:r>
            <a:r>
              <a:rPr lang="en-US" b="1" dirty="0" smtClean="0">
                <a:latin typeface="Georgia" pitchFamily="18" charset="0"/>
              </a:rPr>
              <a:t>)</a:t>
            </a:r>
          </a:p>
          <a:p>
            <a:pPr algn="ctr">
              <a:lnSpc>
                <a:spcPct val="90000"/>
              </a:lnSpc>
              <a:buNone/>
            </a:pPr>
            <a:endParaRPr lang="en-US" b="1" dirty="0" smtClean="0">
              <a:latin typeface="Georgia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en-US" b="1" dirty="0" smtClean="0">
                <a:latin typeface="Georgia" pitchFamily="18" charset="0"/>
              </a:rPr>
              <a:t>Developmental Arithmetic Disorder  (Dyscalculia)</a:t>
            </a:r>
          </a:p>
          <a:p>
            <a:pPr algn="ctr">
              <a:lnSpc>
                <a:spcPct val="90000"/>
              </a:lnSpc>
              <a:buNone/>
            </a:pPr>
            <a:endParaRPr lang="en-US" b="1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en-US" b="1" dirty="0" smtClean="0">
                <a:latin typeface="Georgia" pitchFamily="18" charset="0"/>
              </a:rPr>
              <a:t>Visual  Processing Disorder</a:t>
            </a:r>
          </a:p>
          <a:p>
            <a:pPr algn="ctr">
              <a:buNone/>
            </a:pPr>
            <a:endParaRPr lang="en-US" b="1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en-US" b="1" dirty="0" smtClean="0">
                <a:latin typeface="Georgia" pitchFamily="18" charset="0"/>
              </a:rPr>
              <a:t>Motor Skill Disorder     (Dyspraxia)</a:t>
            </a:r>
          </a:p>
          <a:p>
            <a:pPr algn="ctr">
              <a:buNone/>
            </a:pPr>
            <a:endParaRPr lang="en-US" b="1" dirty="0" smtClean="0">
              <a:latin typeface="Georgia" pitchFamily="18" charset="0"/>
            </a:endParaRPr>
          </a:p>
          <a:p>
            <a:pPr algn="ctr">
              <a:buNone/>
            </a:pPr>
            <a:r>
              <a:rPr lang="en-US" b="1" dirty="0" smtClean="0">
                <a:latin typeface="Georgia" pitchFamily="18" charset="0"/>
              </a:rPr>
              <a:t>Non-verbal Learning Disorder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990600"/>
          </a:xfrm>
        </p:spPr>
        <p:txBody>
          <a:bodyPr/>
          <a:lstStyle/>
          <a:p>
            <a:pPr algn="ctr"/>
            <a:r>
              <a:rPr lang="en-US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Types of Learning </a:t>
            </a:r>
            <a:r>
              <a:rPr lang="en-US" sz="4000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Disabilities</a:t>
            </a:r>
            <a:endParaRPr lang="en-US" sz="4000" u="sng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5537" y="647064"/>
            <a:ext cx="5471864" cy="5158199"/>
          </a:xfrm>
        </p:spPr>
        <p:txBody>
          <a:bodyPr wrap="square" lIns="91440" tIns="45720" rIns="91440" bIns="45720" anchor="t">
            <a:noAutofit/>
          </a:bodyPr>
          <a:lstStyle/>
          <a:p>
            <a:pPr marL="0" indent="0" algn="l" defTabSz="914400" latinLnBrk="0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LD impact individuals differently</a:t>
            </a:r>
            <a:endParaRPr lang="ko-KR" altLang="en-US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Possible challenges with day-to-day activities: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Understanding what is said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Starting and completing tasks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Following multi-step instructions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Keeping track of things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Finding their way in an unfamiliar 	  environment.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Students can be extremely capable in some ways and </a:t>
            </a:r>
            <a:r>
              <a:rPr lang="en-US" altLang="ko-KR" dirty="0" err="1" smtClean="0">
                <a:solidFill>
                  <a:srgbClr val="FFFFFF"/>
                </a:solidFill>
                <a:latin typeface="Calibri" charset="0"/>
              </a:rPr>
              <a:t>extremelyweak</a:t>
            </a: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 in others.</a:t>
            </a:r>
            <a:endParaRPr lang="ko-KR" altLang="en-US" dirty="0" smtClean="0">
              <a:latin typeface="Calibri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30235" cy="640715"/>
          </a:xfrm>
        </p:spPr>
        <p:txBody>
          <a:bodyPr wrap="square" lIns="91440" tIns="45720" rIns="91440" bIns="45720" anchor="ctr"/>
          <a:lstStyle/>
          <a:p>
            <a:pPr marL="0" indent="0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dirty="0" smtClean="0">
                <a:solidFill>
                  <a:srgbClr val="FFFFFF"/>
                </a:solidFill>
                <a:latin typeface="Calibri" charset="0"/>
              </a:rPr>
              <a:t>Characteristics of Students with LD</a:t>
            </a:r>
            <a:endParaRPr lang="ko-KR" altLang="en-US" sz="3600" b="1" dirty="0" smtClean="0">
              <a:latin typeface="Calibri" charset="0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5867400" y="980728"/>
            <a:ext cx="2736850" cy="4824536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/>
          <a:lstStyle/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Learning Disabilities may affect areas of:</a:t>
            </a: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Reading</a:t>
            </a: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Oral Language</a:t>
            </a: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Math</a:t>
            </a: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000" b="1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Written Language</a:t>
            </a:r>
            <a:r>
              <a:rPr lang="en-US" altLang="ko-KR" sz="2000" dirty="0" smtClean="0">
                <a:solidFill>
                  <a:srgbClr val="0D0D0D"/>
                </a:solidFill>
                <a:latin typeface="Arial" charset="0"/>
              </a:rPr>
              <a:t> </a:t>
            </a:r>
            <a:endParaRPr lang="ko-KR" altLang="en-US" sz="2000" dirty="0" smtClean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0110" y="6021070"/>
            <a:ext cx="4248785" cy="43180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/>
          <a:p>
            <a:pPr marL="0" indent="0" algn="ctr" defTabSz="914400" latinLnBrk="0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100" dirty="0" smtClean="0">
                <a:solidFill>
                  <a:srgbClr val="000000"/>
                </a:solidFill>
                <a:latin typeface="Calibri" charset="0"/>
              </a:rPr>
              <a:t>Source: Walk a Mile in my Shoes, an interactive workshop on leaning disabilities and associated mental health concerns</a:t>
            </a:r>
            <a:endParaRPr lang="ko-KR" altLang="en-US" sz="1100" dirty="0" smtClean="0">
              <a:latin typeface="Calibri" charset="0"/>
            </a:endParaRPr>
          </a:p>
          <a:p>
            <a:pPr marL="0" indent="0" algn="l" defTabSz="914400" latinLnBrk="0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 dirty="0" smtClean="0">
              <a:latin typeface="Perpetu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229600" cy="639763"/>
          </a:xfrm>
        </p:spPr>
        <p:txBody>
          <a:bodyPr/>
          <a:lstStyle/>
          <a:p>
            <a:pPr algn="ctr" eaLnBrk="1" hangingPunct="1">
              <a:buNone/>
            </a:pPr>
            <a:r>
              <a:rPr lang="en-US" sz="4000" b="1" dirty="0" smtClean="0"/>
              <a:t>Some signs show up in early childhood</a:t>
            </a:r>
          </a:p>
        </p:txBody>
      </p:sp>
      <p:pic>
        <p:nvPicPr>
          <p:cNvPr id="13315" name="Picture 4" descr="MPj04393980000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7988" y="1600200"/>
            <a:ext cx="578802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Parents, Pre-school Teachers and 1</a:t>
            </a:r>
            <a:r>
              <a:rPr lang="en-US" baseline="30000" dirty="0" smtClean="0"/>
              <a:t>st</a:t>
            </a:r>
            <a:r>
              <a:rPr lang="en-US" dirty="0" smtClean="0"/>
              <a:t> and 2</a:t>
            </a:r>
            <a:r>
              <a:rPr lang="en-US" baseline="30000" dirty="0" smtClean="0"/>
              <a:t>nd</a:t>
            </a:r>
            <a:r>
              <a:rPr lang="en-US" dirty="0" smtClean="0"/>
              <a:t> Year Teachers may notice</a:t>
            </a:r>
            <a:endParaRPr lang="en-US" dirty="0"/>
          </a:p>
        </p:txBody>
      </p:sp>
      <p:pic>
        <p:nvPicPr>
          <p:cNvPr id="7" name="Picture 6" descr="MPj042663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676400"/>
            <a:ext cx="350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Pronouncing words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Reversing letters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Following directions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Stating thoughts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Order of letters / numbers</a:t>
            </a:r>
          </a:p>
          <a:p>
            <a:pPr>
              <a:lnSpc>
                <a:spcPct val="90000"/>
              </a:lnSpc>
              <a:buNone/>
            </a:pPr>
            <a:r>
              <a:rPr lang="en-US" sz="3200" dirty="0" smtClean="0">
                <a:latin typeface="Arial Black" pitchFamily="34" charset="0"/>
              </a:rPr>
              <a:t>  Using visual information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Short term memory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latin typeface="Arial Black" pitchFamily="34" charset="0"/>
              </a:rPr>
              <a:t>Spelling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1066800"/>
            <a:ext cx="8251200" cy="6000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10600" cy="6397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EARLY Primary school teachers may notice</a:t>
            </a:r>
            <a:endParaRPr lang="en-US" dirty="0"/>
          </a:p>
        </p:txBody>
      </p:sp>
      <p:pic>
        <p:nvPicPr>
          <p:cNvPr id="5" name="Picture 4" descr="j0301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447800"/>
            <a:ext cx="2468563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Arial Black" pitchFamily="34" charset="0"/>
              </a:rPr>
              <a:t>Memory and Concentration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 Black" pitchFamily="34" charset="0"/>
              </a:rPr>
              <a:t>Differentiation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 Black" pitchFamily="34" charset="0"/>
              </a:rPr>
              <a:t>Spelling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 Black" pitchFamily="34" charset="0"/>
              </a:rPr>
              <a:t>Writing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 Black" pitchFamily="34" charset="0"/>
              </a:rPr>
              <a:t>Taking notes/copying</a:t>
            </a:r>
          </a:p>
          <a:p>
            <a:pPr>
              <a:lnSpc>
                <a:spcPct val="150000"/>
              </a:lnSpc>
            </a:pPr>
            <a:r>
              <a:rPr lang="en-US" sz="4000" dirty="0" err="1" smtClean="0">
                <a:latin typeface="Arial Black" pitchFamily="34" charset="0"/>
              </a:rPr>
              <a:t>Organising</a:t>
            </a:r>
            <a:r>
              <a:rPr lang="en-US" sz="4000" dirty="0" smtClean="0">
                <a:latin typeface="Arial Black" pitchFamily="34" charset="0"/>
              </a:rPr>
              <a:t> and Completing work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1066800"/>
            <a:ext cx="8251200" cy="6000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534400" cy="6397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Later </a:t>
            </a:r>
            <a:r>
              <a:rPr lang="en-US" sz="4000" dirty="0" smtClean="0"/>
              <a:t>Primary</a:t>
            </a:r>
            <a:r>
              <a:rPr lang="en-US" dirty="0" smtClean="0"/>
              <a:t> school to Adulthood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524000"/>
          <a:ext cx="8305800" cy="403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8600"/>
                <a:gridCol w="2768600"/>
                <a:gridCol w="2768600"/>
              </a:tblGrid>
              <a:tr h="20193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ADHD</a:t>
                      </a:r>
                      <a:endParaRPr lang="en-US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Vision/</a:t>
                      </a:r>
                    </a:p>
                    <a:p>
                      <a:pPr algn="ctr"/>
                      <a:r>
                        <a:rPr lang="en-US" sz="3600" dirty="0" smtClean="0"/>
                        <a:t>Hearing deficits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Psychological problems</a:t>
                      </a:r>
                      <a:endParaRPr lang="en-US" sz="3600" dirty="0"/>
                    </a:p>
                  </a:txBody>
                  <a:tcPr/>
                </a:tc>
              </a:tr>
              <a:tr h="20193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 Realities of daily life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Differing learning styles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Poor home environment</a:t>
                      </a:r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 flipV="1">
            <a:off x="381000" y="1126799"/>
            <a:ext cx="8251200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990600"/>
          </a:xfrm>
        </p:spPr>
        <p:txBody>
          <a:bodyPr/>
          <a:lstStyle/>
          <a:p>
            <a:pPr algn="ctr"/>
            <a:r>
              <a:rPr lang="en-US" dirty="0" smtClean="0"/>
              <a:t>Conditions that can influence Learning Disabilities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3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4905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wrap="square" lIns="91440" tIns="45720" rIns="91440" bIns="45720" anchor="ctr"/>
          <a:lstStyle/>
          <a:p>
            <a:pPr marL="0" indent="0" algn="ctr" defTabSz="508000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300" dirty="0" smtClean="0">
                <a:solidFill>
                  <a:srgbClr val="000000"/>
                </a:solidFill>
                <a:latin typeface="Times New Roman" charset="0"/>
              </a:rPr>
              <a:t>Nonverbal Learning Disability</a:t>
            </a:r>
            <a:endParaRPr lang="ko-KR" altLang="en-US" sz="4300" dirty="0" smtClean="0">
              <a:latin typeface="Times New Roman" charset="0"/>
            </a:endParaRPr>
          </a:p>
        </p:txBody>
      </p:sp>
      <p:sp>
        <p:nvSpPr>
          <p:cNvPr id="2" name="Rect 3"/>
          <p:cNvSpPr>
            <a:spLocks noGrp="1" noChangeArrowheads="1"/>
          </p:cNvSpPr>
          <p:nvPr>
            <p:ph type="body"/>
          </p:nvPr>
        </p:nvSpPr>
        <p:spPr>
          <a:xfrm>
            <a:off x="683568" y="1196752"/>
            <a:ext cx="7848872" cy="4930363"/>
          </a:xfrm>
          <a:prstGeom prst="rect">
            <a:avLst/>
          </a:prstGeom>
          <a:noFill/>
          <a:ln w="0" cap="flat" cmpd="sng">
            <a:noFill/>
            <a:prstDash/>
          </a:ln>
        </p:spPr>
        <p:txBody>
          <a:bodyPr wrap="square" lIns="91440" tIns="45720" rIns="91440" bIns="45720" anchor="t"/>
          <a:lstStyle/>
          <a:p>
            <a:pPr marL="0" indent="0" algn="l" defTabSz="508000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solidFill>
                  <a:srgbClr val="000000"/>
                </a:solidFill>
                <a:latin typeface="Times New Roman" charset="0"/>
              </a:rPr>
              <a:t>"Caitlin was reprimanded by the principal for taking a ball away from a classmate.  The next day, she took a ball from a different classmate and was again brought to the principal.  When asked why she did the same thing for which she had been punished earlier, Caitlin said it wa s not the same.  She would not do it again to the first student, but this was a different student."</a:t>
            </a:r>
            <a:endParaRPr lang="ko-KR" altLang="en-US" sz="2400" dirty="0" smtClean="0">
              <a:latin typeface="Times New Roman" charset="0"/>
            </a:endParaRPr>
          </a:p>
          <a:p>
            <a:pPr marL="0" indent="0" algn="r" defTabSz="508000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dirty="0" smtClean="0">
                <a:solidFill>
                  <a:srgbClr val="000000"/>
                </a:solidFill>
                <a:latin typeface="Times New Roman" charset="0"/>
              </a:rPr>
              <a:t>Source: Confronting the Puzzle of Nonverbal Learning Disabilities, Dorothy M. Vacca</a:t>
            </a:r>
            <a:endParaRPr lang="ko-KR" altLang="en-US" sz="1200" dirty="0" smtClean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295400"/>
            <a:ext cx="4808220" cy="4526915"/>
          </a:xfrm>
        </p:spPr>
        <p:txBody>
          <a:bodyPr wrap="square" lIns="91440" tIns="45720" rIns="91440" bIns="45720" anchor="t">
            <a:normAutofit/>
          </a:bodyPr>
          <a:lstStyle/>
          <a:p>
            <a:pPr marL="0" indent="0" algn="l" defTabSz="914400" latinLnBrk="0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solidFill>
                  <a:srgbClr val="FFFFFF"/>
                </a:solidFill>
                <a:latin typeface="Calibri" charset="0"/>
              </a:rPr>
              <a:t>- Try and figure out why certain things are hard</a:t>
            </a: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solidFill>
                  <a:srgbClr val="FFFFFF"/>
                </a:solidFill>
                <a:latin typeface="Calibri" charset="0"/>
              </a:rPr>
              <a:t>- Accomodate or remediate problem areas</a:t>
            </a: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solidFill>
                  <a:srgbClr val="FFFFFF"/>
                </a:solidFill>
                <a:latin typeface="Calibri" charset="0"/>
              </a:rPr>
              <a:t>- Involve a team for support</a:t>
            </a: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r>
              <a:rPr lang="en-US" altLang="ko-KR" sz="2400" dirty="0" smtClean="0">
                <a:solidFill>
                  <a:srgbClr val="FFFFFF"/>
                </a:solidFill>
                <a:latin typeface="Calibri" charset="0"/>
              </a:rPr>
              <a:t>- Support interests and strengths</a:t>
            </a:r>
            <a:endParaRPr lang="ko-KR" altLang="en-US" sz="2400" dirty="0" smtClean="0">
              <a:latin typeface="Calibri" charset="0"/>
            </a:endParaRPr>
          </a:p>
          <a:p>
            <a:pPr marL="173355" indent="-173355" algn="l" defTabSz="914400" latinLnBrk="0">
              <a:lnSpc>
                <a:spcPts val="2600"/>
              </a:lnSpc>
              <a:spcBef>
                <a:spcPts val="50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30235" cy="640715"/>
          </a:xfrm>
        </p:spPr>
        <p:txBody>
          <a:bodyPr wrap="square" lIns="91440" tIns="45720" rIns="91440" bIns="45720" anchor="ctr"/>
          <a:lstStyle/>
          <a:p>
            <a:pPr marL="0" indent="0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dirty="0" smtClean="0">
                <a:solidFill>
                  <a:srgbClr val="FFFFFF"/>
                </a:solidFill>
                <a:latin typeface="Calibri" charset="0"/>
              </a:rPr>
              <a:t>Support for LD Students</a:t>
            </a:r>
            <a:endParaRPr lang="ko-KR" altLang="en-US" sz="3600" b="1" dirty="0" smtClean="0">
              <a:latin typeface="Calibri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6021288"/>
            <a:ext cx="4248472" cy="4320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algn="ctr">
              <a:spcBef>
                <a:spcPct val="0"/>
              </a:spcBef>
            </a:pPr>
            <a:r>
              <a:rPr lang="en-CA" sz="2400" dirty="0" smtClean="0"/>
              <a:t>Source: http://www.hcbe.net/student-svc/student-support-team/common-referrals/characteristics-of-slow-learners.aspx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59410" y="669290"/>
            <a:ext cx="8251190" cy="457200"/>
          </a:xfrm>
        </p:spPr>
        <p:txBody>
          <a:bodyPr wrap="square" lIns="91440" tIns="45720" rIns="91440" bIns="45720" anchor="t">
            <a:normAutofit lnSpcReduction="10000"/>
          </a:bodyPr>
          <a:lstStyle/>
          <a:p>
            <a:pPr marL="173355" indent="-173355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2400" dirty="0" smtClean="0">
              <a:latin typeface="Calibri" charset="0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5580380" y="1557020"/>
            <a:ext cx="3314700" cy="3411855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/>
          <a:lstStyle/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dirty="0" smtClean="0">
                <a:solidFill>
                  <a:srgbClr val="0D0D0D"/>
                </a:solidFill>
                <a:latin typeface="Arial" charset="0"/>
              </a:rPr>
              <a:t>Students wil LD will have to work very hard to learn certain tasks.  Expect they will require:</a:t>
            </a: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dirty="0" smtClean="0">
                <a:solidFill>
                  <a:srgbClr val="0D0D0D"/>
                </a:solidFill>
                <a:latin typeface="Arial" charset="0"/>
              </a:rPr>
              <a:t>* More time *</a:t>
            </a: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dirty="0" smtClean="0">
                <a:solidFill>
                  <a:srgbClr val="0D0D0D"/>
                </a:solidFill>
                <a:latin typeface="Arial" charset="0"/>
              </a:rPr>
              <a:t>* More work/practice *</a:t>
            </a: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00" dirty="0" smtClean="0">
              <a:latin typeface="Arial" charset="0"/>
            </a:endParaRPr>
          </a:p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600" dirty="0" smtClean="0">
                <a:solidFill>
                  <a:srgbClr val="0D0D0D"/>
                </a:solidFill>
                <a:latin typeface="Arial" charset="0"/>
              </a:rPr>
              <a:t>* A variety of approaches *</a:t>
            </a:r>
            <a:endParaRPr lang="ko-KR" altLang="en-US" sz="16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eclipse\Downloads\tree_of_knowledge_book_swinging_50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81000"/>
            <a:ext cx="5137108" cy="55001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6250530" cy="533401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Resources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914400"/>
            <a:ext cx="2667000" cy="2057400"/>
          </a:xfrm>
        </p:spPr>
        <p:txBody>
          <a:bodyPr>
            <a:normAutofit/>
          </a:bodyPr>
          <a:lstStyle/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95869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apc.com/images/outreach/blogs/posts/EveryoneIsAGeniu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609600"/>
            <a:ext cx="5892798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archibaldholtzhausen.files.wordpress.com/2014/11/wpid-wp-141696960833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81000"/>
            <a:ext cx="6096000" cy="609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6"/>
          </p:nvPr>
        </p:nvSpPr>
        <p:spPr>
          <a:xfrm>
            <a:off x="2743200" y="1447800"/>
            <a:ext cx="6221288" cy="8382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What is a Learning  Disability?</a:t>
            </a:r>
            <a:endParaRPr lang="en-US" sz="2400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7"/>
          </p:nvPr>
        </p:nvSpPr>
        <p:spPr>
          <a:xfrm>
            <a:off x="2743200" y="2266950"/>
            <a:ext cx="6629400" cy="8382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Types of LDs</a:t>
            </a:r>
            <a:endParaRPr lang="en-US" sz="2400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8"/>
          </p:nvPr>
        </p:nvSpPr>
        <p:spPr>
          <a:xfrm>
            <a:off x="2743200" y="3905250"/>
            <a:ext cx="6629400" cy="8382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Causes</a:t>
            </a:r>
            <a:endParaRPr lang="en-US" sz="2400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9"/>
          </p:nvPr>
        </p:nvSpPr>
        <p:spPr>
          <a:xfrm>
            <a:off x="2743200" y="4724400"/>
            <a:ext cx="6629400" cy="838200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400" dirty="0" smtClean="0"/>
              <a:t>Support </a:t>
            </a:r>
          </a:p>
          <a:p>
            <a:pPr lvl="0"/>
            <a:r>
              <a:rPr lang="en-US" sz="2400" smtClean="0"/>
              <a:t>				QUESTIONS?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24" name="Right Arrow Callout 23"/>
          <p:cNvSpPr/>
          <p:nvPr/>
        </p:nvSpPr>
        <p:spPr>
          <a:xfrm>
            <a:off x="838200" y="1465200"/>
            <a:ext cx="1828800" cy="533400"/>
          </a:xfrm>
          <a:prstGeom prst="right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Right Arrow Callout 25"/>
          <p:cNvSpPr/>
          <p:nvPr/>
        </p:nvSpPr>
        <p:spPr>
          <a:xfrm>
            <a:off x="838200" y="2280000"/>
            <a:ext cx="1828800" cy="533400"/>
          </a:xfrm>
          <a:prstGeom prst="rightArrowCallou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Right Arrow Callout 26"/>
          <p:cNvSpPr/>
          <p:nvPr/>
        </p:nvSpPr>
        <p:spPr>
          <a:xfrm>
            <a:off x="838200" y="4724400"/>
            <a:ext cx="1828800" cy="533400"/>
          </a:xfrm>
          <a:prstGeom prst="rightArrowCallout">
            <a:avLst/>
          </a:prstGeom>
          <a:solidFill>
            <a:schemeClr val="accent2">
              <a:lumMod val="50000"/>
              <a:alpha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Right Arrow Callout 27"/>
          <p:cNvSpPr/>
          <p:nvPr/>
        </p:nvSpPr>
        <p:spPr>
          <a:xfrm>
            <a:off x="838200" y="3094800"/>
            <a:ext cx="1828800" cy="533400"/>
          </a:xfrm>
          <a:prstGeom prst="rightArrowCallout">
            <a:avLst/>
          </a:prstGeom>
          <a:solidFill>
            <a:schemeClr val="accent2">
              <a:lumMod val="60000"/>
              <a:lumOff val="40000"/>
              <a:alpha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Right Arrow Callout 28"/>
          <p:cNvSpPr/>
          <p:nvPr/>
        </p:nvSpPr>
        <p:spPr>
          <a:xfrm>
            <a:off x="838200" y="3909600"/>
            <a:ext cx="1828800" cy="533400"/>
          </a:xfrm>
          <a:prstGeom prst="rightArrowCallout">
            <a:avLst/>
          </a:prstGeom>
          <a:solidFill>
            <a:schemeClr val="accent2">
              <a:lumMod val="75000"/>
              <a:alpha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5"/>
          </p:nvPr>
        </p:nvSpPr>
        <p:spPr>
          <a:xfrm>
            <a:off x="2743200" y="3086100"/>
            <a:ext cx="6629400" cy="8382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Characteristics of LDs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3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en-US" sz="4000" u="sng" dirty="0" smtClean="0"/>
              <a:t>Learning involves 4 stages  of information processing</a:t>
            </a:r>
          </a:p>
        </p:txBody>
      </p:sp>
      <p:graphicFrame>
        <p:nvGraphicFramePr>
          <p:cNvPr id="5172" name="Group 52"/>
          <p:cNvGraphicFramePr>
            <a:graphicFrameLocks noGrp="1"/>
          </p:cNvGraphicFramePr>
          <p:nvPr>
            <p:ph sz="quarter" idx="1"/>
          </p:nvPr>
        </p:nvGraphicFramePr>
        <p:xfrm>
          <a:off x="1295400" y="1828800"/>
          <a:ext cx="2743200" cy="1524000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152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173" name="Group 53"/>
          <p:cNvGraphicFramePr>
            <a:graphicFrameLocks noGrp="1"/>
          </p:cNvGraphicFramePr>
          <p:nvPr>
            <p:ph sz="quarter" idx="2"/>
          </p:nvPr>
        </p:nvGraphicFramePr>
        <p:xfrm>
          <a:off x="4648200" y="1752600"/>
          <a:ext cx="4038600" cy="14478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144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INTEGRATION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174" name="Group 54"/>
          <p:cNvGraphicFramePr>
            <a:graphicFrameLocks noGrp="1"/>
          </p:cNvGraphicFramePr>
          <p:nvPr>
            <p:ph sz="quarter" idx="3"/>
          </p:nvPr>
        </p:nvGraphicFramePr>
        <p:xfrm>
          <a:off x="609600" y="3938588"/>
          <a:ext cx="3124200" cy="1395413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139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MEMORY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175" name="Group 55"/>
          <p:cNvGraphicFramePr>
            <a:graphicFrameLocks noGrp="1"/>
          </p:cNvGraphicFramePr>
          <p:nvPr>
            <p:ph sz="quarter" idx="4"/>
          </p:nvPr>
        </p:nvGraphicFramePr>
        <p:xfrm>
          <a:off x="4343400" y="3938588"/>
          <a:ext cx="3505200" cy="1471613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147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80671" y="981075"/>
            <a:ext cx="4596130" cy="4526915"/>
          </a:xfrm>
        </p:spPr>
        <p:txBody>
          <a:bodyPr wrap="square" lIns="91440" tIns="45720" rIns="91440" bIns="45720" anchor="t">
            <a:normAutofit fontScale="85000" lnSpcReduction="20000"/>
          </a:bodyPr>
          <a:lstStyle/>
          <a:p>
            <a:pPr marL="0" indent="0" algn="l" defTabSz="914400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dirty="0" smtClean="0">
                <a:solidFill>
                  <a:srgbClr val="FFFFFF"/>
                </a:solidFill>
                <a:latin typeface="Calibri" charset="0"/>
              </a:rPr>
              <a:t>Learning Disabilities are a category of neurologically based disorders affecting a person’s ability to take in, understand, remember and express information (LDAO 2011).</a:t>
            </a:r>
            <a:endParaRPr lang="ko-KR" altLang="en-US" sz="3200" dirty="0" smtClean="0">
              <a:latin typeface="Calibri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30235" cy="640715"/>
          </a:xfrm>
        </p:spPr>
        <p:txBody>
          <a:bodyPr wrap="square" lIns="91440" tIns="45720" rIns="91440" bIns="45720" anchor="ctr"/>
          <a:lstStyle/>
          <a:p>
            <a:pPr marL="0" indent="0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dirty="0" smtClean="0">
                <a:solidFill>
                  <a:srgbClr val="FFFFFF"/>
                </a:solidFill>
                <a:latin typeface="Calibri" charset="0"/>
              </a:rPr>
              <a:t>Learning Disabilities</a:t>
            </a:r>
            <a:endParaRPr lang="ko-KR" altLang="en-US" sz="3600" b="1" dirty="0" smtClean="0">
              <a:latin typeface="Calibri" charset="0"/>
            </a:endParaRPr>
          </a:p>
        </p:txBody>
      </p:sp>
      <p:sp>
        <p:nvSpPr>
          <p:cNvPr id="12" name="Flowchart: Alternate Process 11"/>
          <p:cNvSpPr/>
          <p:nvPr/>
        </p:nvSpPr>
        <p:spPr>
          <a:xfrm>
            <a:off x="5436096" y="3140968"/>
            <a:ext cx="2793504" cy="2448272"/>
          </a:xfrm>
          <a:prstGeom prst="flowChartAlternateProcess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 anchor="ctr"/>
          <a:lstStyle/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400" dirty="0" smtClean="0">
                <a:solidFill>
                  <a:srgbClr val="0D0D0D"/>
                </a:solidFill>
                <a:latin typeface="Arial" charset="0"/>
              </a:rPr>
              <a:t>We can look for information to help identify and support students in past report cards, through conversations with parents and connecting with the students themselves.</a:t>
            </a:r>
            <a:endParaRPr lang="ko-KR" altLang="en-US" sz="1400" dirty="0" smtClean="0">
              <a:latin typeface="Arial" charset="0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5652120" y="332656"/>
            <a:ext cx="2722240" cy="2410544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/>
          <a:lstStyle/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0D0D0D"/>
                </a:solidFill>
                <a:latin typeface="Arial" charset="0"/>
              </a:rPr>
              <a:t>LD is often considered the hidden disabilitiy since neurobiological impairments are invisible</a:t>
            </a:r>
            <a:endParaRPr lang="ko-KR" altLang="en-US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Students with Learning Disabilities </a:t>
            </a:r>
            <a:r>
              <a:rPr lang="en-US" sz="3200" b="1" u="sng" smtClean="0">
                <a:solidFill>
                  <a:srgbClr val="FF0000"/>
                </a:solidFill>
              </a:rPr>
              <a:t>can</a:t>
            </a:r>
            <a:r>
              <a:rPr lang="en-US" sz="3200" smtClean="0"/>
              <a:t> learn</a:t>
            </a:r>
          </a:p>
        </p:txBody>
      </p:sp>
      <p:pic>
        <p:nvPicPr>
          <p:cNvPr id="6147" name="Picture 5" descr="MPj04395190000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371600"/>
            <a:ext cx="7924800" cy="46275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4000" dirty="0" smtClean="0"/>
              <a:t> Learning disabilities are characterized by a substantial gap between achievement and ability. 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Point: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5605" y="1196975"/>
            <a:ext cx="5342890" cy="4526280"/>
          </a:xfrm>
        </p:spPr>
        <p:txBody>
          <a:bodyPr wrap="square" lIns="91440" tIns="45720" rIns="91440" bIns="45720" anchor="t">
            <a:normAutofit/>
          </a:bodyPr>
          <a:lstStyle/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endParaRPr lang="en-US" altLang="ko-KR" dirty="0" smtClean="0">
              <a:solidFill>
                <a:srgbClr val="FFFFFF"/>
              </a:solidFill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A </a:t>
            </a: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student with a Learning Disability will have an impairment in one or more of the following processes: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Language processing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Phonological processing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Visual-spatial processing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Processing speed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Memory and attention</a:t>
            </a:r>
            <a:endParaRPr lang="ko-KR" altLang="en-US" dirty="0" smtClean="0">
              <a:latin typeface="Calibri" charset="0"/>
            </a:endParaRPr>
          </a:p>
          <a:p>
            <a:pPr marL="0" indent="0" algn="l" defTabSz="914400" latinLnBrk="0">
              <a:lnSpc>
                <a:spcPts val="26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dirty="0" smtClean="0">
                <a:solidFill>
                  <a:srgbClr val="FFFFFF"/>
                </a:solidFill>
                <a:latin typeface="Calibri" charset="0"/>
              </a:rPr>
              <a:t>	- Executive functioning</a:t>
            </a:r>
            <a:endParaRPr lang="ko-KR" altLang="en-US" dirty="0" smtClean="0">
              <a:latin typeface="Calibri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30235" cy="640715"/>
          </a:xfrm>
        </p:spPr>
        <p:txBody>
          <a:bodyPr wrap="square" lIns="91440" tIns="45720" rIns="91440" bIns="45720" anchor="ctr"/>
          <a:lstStyle/>
          <a:p>
            <a:pPr marL="0" indent="0" algn="l" defTabSz="914400" latinLnBrk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b="1" dirty="0" smtClean="0">
                <a:solidFill>
                  <a:srgbClr val="FFFFFF"/>
                </a:solidFill>
                <a:latin typeface="Calibri" charset="0"/>
              </a:rPr>
              <a:t>What is a Learning Disability</a:t>
            </a:r>
            <a:endParaRPr lang="ko-KR" altLang="en-US" sz="3600" b="1" dirty="0" smtClean="0">
              <a:latin typeface="Calibri" charset="0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5867400" y="764704"/>
            <a:ext cx="3025080" cy="4320480"/>
          </a:xfrm>
          <a:prstGeom prst="flowChartAlternateProcess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/>
          <a:lstStyle/>
          <a:p>
            <a:pPr marL="0" indent="0" algn="ctr" defTabSz="91440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b="1" dirty="0" smtClean="0">
                <a:solidFill>
                  <a:srgbClr val="0D0D0D"/>
                </a:solidFill>
                <a:latin typeface="Arial" charset="0"/>
              </a:rPr>
              <a:t>LDs are not due to differences in culture,langage, SES, or motivation</a:t>
            </a:r>
            <a:endParaRPr lang="ko-KR" altLang="en-US" sz="2000" b="1" dirty="0" smtClean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0110" y="6021070"/>
            <a:ext cx="4248785" cy="43180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/>
          <a:p>
            <a:pPr marL="0" indent="0" algn="ctr" defTabSz="914400" latinLnBrk="0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100" dirty="0" smtClean="0">
                <a:solidFill>
                  <a:srgbClr val="000000"/>
                </a:solidFill>
                <a:latin typeface="Calibri" charset="0"/>
              </a:rPr>
              <a:t>Source: Walk a Mile in my Shoes, an interactive workshop on leaning disabilities and associated mental health concerns</a:t>
            </a:r>
            <a:endParaRPr lang="ko-KR" altLang="en-US" sz="1100" dirty="0" smtClean="0">
              <a:latin typeface="Calibri" charset="0"/>
            </a:endParaRPr>
          </a:p>
          <a:p>
            <a:pPr marL="0" indent="0" algn="l" defTabSz="914400" latinLnBrk="0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100" dirty="0" smtClean="0">
              <a:latin typeface="Perpetu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the_chalkboard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6AFA805-4404-47D2-A142-C3A37E84F3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512</Words>
  <Application>Microsoft Office PowerPoint</Application>
  <PresentationFormat>On-screen Show (4:3)</PresentationFormat>
  <Paragraphs>117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맑은 고딕</vt:lpstr>
      <vt:lpstr>Segoe UI</vt:lpstr>
      <vt:lpstr>Perpetua</vt:lpstr>
      <vt:lpstr>Georgia</vt:lpstr>
      <vt:lpstr>Arial Black</vt:lpstr>
      <vt:lpstr>Times New Roman</vt:lpstr>
      <vt:lpstr>PM_the_chalkboard</vt:lpstr>
      <vt:lpstr>Learning Disabililties</vt:lpstr>
      <vt:lpstr>Slide 2</vt:lpstr>
      <vt:lpstr>Slide 3</vt:lpstr>
      <vt:lpstr>Agenda </vt:lpstr>
      <vt:lpstr>Learning involves 4 stages  of information processing</vt:lpstr>
      <vt:lpstr>Learning Disabilities</vt:lpstr>
      <vt:lpstr>Students with Learning Disabilities can learn</vt:lpstr>
      <vt:lpstr>Key Point:</vt:lpstr>
      <vt:lpstr>What is a Learning Disability</vt:lpstr>
      <vt:lpstr>Types of Learning Disabilities</vt:lpstr>
      <vt:lpstr>Characteristics of Students with LD</vt:lpstr>
      <vt:lpstr>Some signs show up in early childhood</vt:lpstr>
      <vt:lpstr>Parents, Pre-school Teachers and 1st and 2nd Year Teachers may notice</vt:lpstr>
      <vt:lpstr>EARLY Primary school teachers may notice</vt:lpstr>
      <vt:lpstr>Later Primary school to Adulthood</vt:lpstr>
      <vt:lpstr>Conditions that can influence Learning Disabilities</vt:lpstr>
      <vt:lpstr>Nonverbal Learning Disability</vt:lpstr>
      <vt:lpstr>Support for LD Students</vt:lpstr>
      <vt:lpstr>Resources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Slow Learners</dc:title>
  <dc:creator>Admin</dc:creator>
  <cp:lastModifiedBy>FLBSD</cp:lastModifiedBy>
  <cp:revision>31</cp:revision>
  <dcterms:created xsi:type="dcterms:W3CDTF">2013-07-02T13:10:51Z</dcterms:created>
  <dcterms:modified xsi:type="dcterms:W3CDTF">2015-07-13T17:39:20Z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TC018572719991</vt:lpwstr>
  </property>
</Properties>
</file>